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B8BAA-2688-4D61-8E17-8F88AA443CE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5381F-9FA2-4774-8A65-9D2545C22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23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27BAC-2D73-4770-A64C-4A4C61F291A4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53618-A519-4C6E-902E-FBA162BB5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45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498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515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608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44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51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43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07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4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941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42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22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45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45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3618-A519-4C6E-902E-FBA162BB54E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87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3FCA0D-DEF2-43E7-8C25-14EDD935CE0C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C525F0-F255-46FB-8A4B-9F078A961C8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564904"/>
            <a:ext cx="7776864" cy="1793167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/>
              <a:t>Key Stage 1 SATs Information Evening For Parents</a:t>
            </a:r>
            <a:endParaRPr lang="en-GB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078" y="332656"/>
            <a:ext cx="1008112" cy="100811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5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ests at the end of KS1 (and KS2), will report on scaled scores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</a:t>
            </a:r>
            <a:r>
              <a:rPr lang="en-GB" dirty="0" smtClean="0"/>
              <a:t>hildren will receive a ‘raw score’ and this will be converted into a ‘scaled score’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the expected standard will always be set at 100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</a:t>
            </a:r>
            <a:r>
              <a:rPr lang="en-GB" dirty="0" smtClean="0"/>
              <a:t>hildren with 100 or more will have met the expected standard and pupils who score below 100 will not have met the standard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eacher assessment is reported but teachers must have a broad bank of evidence to support their judgements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 judgement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8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hey hopefully won’t notice that they are being ‘tested’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j</a:t>
            </a:r>
            <a:r>
              <a:rPr lang="en-GB" dirty="0" smtClean="0"/>
              <a:t>udgements will help their next teacher and will show whether children need intervention to fill any gaps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f</a:t>
            </a:r>
            <a:r>
              <a:rPr lang="en-GB" dirty="0" smtClean="0"/>
              <a:t>ocus is on what they ‘can’ do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</a:t>
            </a:r>
            <a:r>
              <a:rPr lang="en-GB" dirty="0" smtClean="0"/>
              <a:t> mastery curriculum will ensure that they have solid knowledge and understanding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</a:t>
            </a:r>
            <a:r>
              <a:rPr lang="en-GB" dirty="0" smtClean="0"/>
              <a:t>taff have an excellent knowledge of the new curriculum and our assessment procedures are linked to all aspects of our teaching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our 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55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q</a:t>
            </a:r>
            <a:r>
              <a:rPr lang="en-GB" dirty="0" smtClean="0"/>
              <a:t>uestion children about vocabulary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</a:t>
            </a:r>
            <a:r>
              <a:rPr lang="en-GB" dirty="0" smtClean="0"/>
              <a:t>sk children to make predictions based on what they have read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</a:t>
            </a:r>
            <a:r>
              <a:rPr lang="en-GB" dirty="0" smtClean="0"/>
              <a:t>sk how characters might be feeling and why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encourage children to summarise what they have been reading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Ways to support your child at home with Reading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65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e</a:t>
            </a:r>
            <a:r>
              <a:rPr lang="en-GB" dirty="0" smtClean="0"/>
              <a:t>nsure that children start in the right place when forming their letters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</a:t>
            </a:r>
            <a:r>
              <a:rPr lang="en-GB" dirty="0" smtClean="0"/>
              <a:t>nsist that writing stays on the line and that letters are positioned correctly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r</a:t>
            </a:r>
            <a:r>
              <a:rPr lang="en-GB" dirty="0" smtClean="0"/>
              <a:t>emind children to use capital letters and full stops correctly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e</a:t>
            </a:r>
            <a:r>
              <a:rPr lang="en-GB" dirty="0" smtClean="0"/>
              <a:t>ncourage children to write more complex sentences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</a:t>
            </a:r>
            <a:r>
              <a:rPr lang="en-GB" dirty="0" smtClean="0"/>
              <a:t>riting a daily diary is a great way to develop their skills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700" dirty="0">
                <a:solidFill>
                  <a:srgbClr val="464646"/>
                </a:solidFill>
              </a:rPr>
              <a:t>Ways to support </a:t>
            </a:r>
            <a:r>
              <a:rPr lang="en-GB" sz="3700" dirty="0" smtClean="0">
                <a:solidFill>
                  <a:srgbClr val="464646"/>
                </a:solidFill>
              </a:rPr>
              <a:t>your child </a:t>
            </a:r>
            <a:r>
              <a:rPr lang="en-GB" sz="3700" dirty="0">
                <a:solidFill>
                  <a:srgbClr val="464646"/>
                </a:solidFill>
              </a:rPr>
              <a:t>at home with </a:t>
            </a:r>
            <a:r>
              <a:rPr lang="en-GB" sz="3700" dirty="0" smtClean="0">
                <a:solidFill>
                  <a:srgbClr val="464646"/>
                </a:solidFill>
              </a:rPr>
              <a:t>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4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l</a:t>
            </a:r>
            <a:r>
              <a:rPr lang="en-GB" dirty="0" smtClean="0"/>
              <a:t>ots of counting forwards and backwards in 1s,2s,3s,5s and 10s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f</a:t>
            </a:r>
            <a:r>
              <a:rPr lang="en-GB" dirty="0" smtClean="0"/>
              <a:t>ocus on subtraction, mentally and practically with money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elling the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</a:t>
            </a:r>
            <a:r>
              <a:rPr lang="en-GB" dirty="0" smtClean="0"/>
              <a:t>dentifying 2D and 3D shapes and using the correct vocabulary of faces, edges and vertices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p</a:t>
            </a:r>
            <a:r>
              <a:rPr lang="en-GB" dirty="0" smtClean="0"/>
              <a:t>ractical measuring using grams, kilograms, millilitres, litres, centimetres and metres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700" dirty="0">
                <a:solidFill>
                  <a:srgbClr val="464646"/>
                </a:solidFill>
              </a:rPr>
              <a:t>Ways to support </a:t>
            </a:r>
            <a:r>
              <a:rPr lang="en-GB" sz="3700" dirty="0" smtClean="0">
                <a:solidFill>
                  <a:srgbClr val="464646"/>
                </a:solidFill>
              </a:rPr>
              <a:t>your child at </a:t>
            </a:r>
            <a:r>
              <a:rPr lang="en-GB" sz="3700" dirty="0">
                <a:solidFill>
                  <a:srgbClr val="464646"/>
                </a:solidFill>
              </a:rPr>
              <a:t>home with </a:t>
            </a:r>
            <a:r>
              <a:rPr lang="en-GB" sz="3700" dirty="0" smtClean="0">
                <a:solidFill>
                  <a:srgbClr val="464646"/>
                </a:solidFill>
              </a:rPr>
              <a:t>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4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t</a:t>
            </a:r>
            <a:r>
              <a:rPr lang="en-GB" sz="3200" dirty="0" smtClean="0"/>
              <a:t>o give an overview of the changes to the National Curriculum and the way assessment is carried out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t</a:t>
            </a:r>
            <a:r>
              <a:rPr lang="en-GB" sz="3200" dirty="0" smtClean="0"/>
              <a:t>o provide information about the end of Key Stage 1 SATs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t</a:t>
            </a:r>
            <a:r>
              <a:rPr lang="en-GB" sz="3200" dirty="0" smtClean="0"/>
              <a:t>o provide ideas about how to support your child at home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session: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4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</a:t>
            </a:r>
            <a:r>
              <a:rPr lang="en-GB" sz="2400" dirty="0" smtClean="0"/>
              <a:t>he New Curriculum has been statutory for all children from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September 2015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i</a:t>
            </a:r>
            <a:r>
              <a:rPr lang="en-GB" sz="2400" dirty="0" smtClean="0"/>
              <a:t>t is a </a:t>
            </a:r>
            <a:r>
              <a:rPr lang="en-GB" sz="2400" b="1" dirty="0" smtClean="0"/>
              <a:t>mastery curriculum </a:t>
            </a:r>
            <a:r>
              <a:rPr lang="en-GB" sz="2400" dirty="0" smtClean="0"/>
              <a:t>where depth of learning and understanding is favoured over ‘pace and race’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</a:t>
            </a:r>
            <a:r>
              <a:rPr lang="en-GB" sz="2400" dirty="0" smtClean="0"/>
              <a:t>here are less objectives which are repeatable across the curriculum and in different contexts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c</a:t>
            </a:r>
            <a:r>
              <a:rPr lang="en-GB" sz="2400" dirty="0" smtClean="0"/>
              <a:t>hildren are expected to not go beyond the learning objectives for their year group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w</a:t>
            </a:r>
            <a:r>
              <a:rPr lang="en-GB" sz="2400" dirty="0" smtClean="0"/>
              <a:t>e are teaching for consolidation, application and depth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New National Curriculum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30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Holly uses a £2 coin to buy a can of drink which costs 85p. She is given four coins in change.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Find all the possible combinations of coins she could have been given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 of Greater Depth in 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1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here are no longer National Curriculum Levels and no ‘best fit’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</a:t>
            </a:r>
            <a:r>
              <a:rPr lang="en-GB" dirty="0" smtClean="0"/>
              <a:t>t is now a Mastery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</a:t>
            </a:r>
            <a:r>
              <a:rPr lang="en-GB" dirty="0" smtClean="0"/>
              <a:t>chools have had the freedom to develop their own in-school assessment systems to reflect their individual curriculums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</a:t>
            </a:r>
            <a:r>
              <a:rPr lang="en-GB" dirty="0" smtClean="0"/>
              <a:t>chools still adhere to National Summative Assessments at the end of KS1 and KS2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</a:t>
            </a:r>
            <a:r>
              <a:rPr lang="en-GB" dirty="0" smtClean="0"/>
              <a:t>n school, we have developed our own assessment system which works alongside the SATs and we use a LA tracker to monitor progress across the school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 current SATs are an interim framework and are likely to change in the future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to 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6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ests have to be completed in the month of May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</a:t>
            </a:r>
            <a:r>
              <a:rPr lang="en-GB" dirty="0" smtClean="0"/>
              <a:t>tandards are set by the government Standards and Testing Agency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</a:t>
            </a:r>
            <a:r>
              <a:rPr lang="en-GB" dirty="0" smtClean="0"/>
              <a:t>ith the removal of levels, interim teacher assessment frameworks have been developed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 framework exemplifies: </a:t>
            </a:r>
          </a:p>
          <a:p>
            <a:pPr marL="109728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i="1" dirty="0" smtClean="0">
                <a:solidFill>
                  <a:srgbClr val="0070C0"/>
                </a:solidFill>
              </a:rPr>
              <a:t>‘Foundations for the expected standard’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i="1" dirty="0" smtClean="0">
                <a:solidFill>
                  <a:srgbClr val="0070C0"/>
                </a:solidFill>
              </a:rPr>
              <a:t>‘Working towards the expected standard’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i="1" dirty="0" smtClean="0">
                <a:solidFill>
                  <a:srgbClr val="0070C0"/>
                </a:solidFill>
              </a:rPr>
              <a:t>‘</a:t>
            </a:r>
            <a:r>
              <a:rPr lang="en-GB" i="1" u="sng" dirty="0" smtClean="0">
                <a:solidFill>
                  <a:srgbClr val="0070C0"/>
                </a:solidFill>
              </a:rPr>
              <a:t>Working at the expected standard’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i="1" dirty="0" smtClean="0">
                <a:solidFill>
                  <a:srgbClr val="0070C0"/>
                </a:solidFill>
              </a:rPr>
              <a:t>‘Working at greater depth within the expected standard’</a:t>
            </a:r>
          </a:p>
          <a:p>
            <a:pPr marL="109728" indent="0">
              <a:buNone/>
            </a:pPr>
            <a:endParaRPr lang="en-GB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</a:t>
            </a:r>
            <a:r>
              <a:rPr lang="en-GB" dirty="0" smtClean="0"/>
              <a:t>hildren need to demonstrate attainment of ALL the statements within the standard and ALL of the statements in the preceding standard(s)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Science will be a yes/no judgement as to whether the expected standard has been met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n</a:t>
            </a:r>
            <a:r>
              <a:rPr lang="en-GB" dirty="0" smtClean="0"/>
              <a:t>o longer a Speaking and Listening judgement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KS1 SATs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0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dirty="0" smtClean="0"/>
              <a:t>Reading:</a:t>
            </a:r>
          </a:p>
          <a:p>
            <a:pPr>
              <a:buFont typeface="Wingdings" pitchFamily="2" charset="2"/>
              <a:buChar char="Ø"/>
            </a:pPr>
            <a:r>
              <a:rPr lang="en-GB" sz="2800" i="1" dirty="0"/>
              <a:t>a</a:t>
            </a:r>
            <a:r>
              <a:rPr lang="en-GB" sz="2800" i="1" dirty="0" smtClean="0"/>
              <a:t>ll children to take both reading tests</a:t>
            </a:r>
          </a:p>
          <a:p>
            <a:pPr>
              <a:buFont typeface="Wingdings" pitchFamily="2" charset="2"/>
              <a:buChar char="Ø"/>
            </a:pPr>
            <a:r>
              <a:rPr lang="en-GB" sz="2800" i="1" dirty="0"/>
              <a:t>g</a:t>
            </a:r>
            <a:r>
              <a:rPr lang="en-GB" sz="2800" i="1" dirty="0" smtClean="0"/>
              <a:t>reater emphasis on comprehension (inference and deduction)</a:t>
            </a:r>
          </a:p>
          <a:p>
            <a:pPr>
              <a:buFont typeface="Wingdings" pitchFamily="2" charset="2"/>
              <a:buChar char="Ø"/>
            </a:pPr>
            <a:r>
              <a:rPr lang="en-GB" sz="2800" i="1" dirty="0"/>
              <a:t>m</a:t>
            </a:r>
            <a:r>
              <a:rPr lang="en-GB" sz="2800" i="1" dirty="0" smtClean="0"/>
              <a:t>ixture of text genres (unrelated) of increasing difficulty</a:t>
            </a:r>
          </a:p>
          <a:p>
            <a:pPr>
              <a:buFont typeface="Wingdings" pitchFamily="2" charset="2"/>
              <a:buChar char="Ø"/>
            </a:pPr>
            <a:r>
              <a:rPr lang="en-GB" sz="2800" i="1" dirty="0"/>
              <a:t>v</a:t>
            </a:r>
            <a:r>
              <a:rPr lang="en-GB" sz="2800" i="1" dirty="0" smtClean="0"/>
              <a:t>ocabulary knowledge an important factor</a:t>
            </a:r>
          </a:p>
          <a:p>
            <a:r>
              <a:rPr lang="en-GB" sz="2800" i="1" dirty="0"/>
              <a:t>c</a:t>
            </a:r>
            <a:r>
              <a:rPr lang="en-GB" sz="2800" i="1" dirty="0" smtClean="0"/>
              <a:t>hildren are expected to read with fluency and pace</a:t>
            </a:r>
          </a:p>
          <a:p>
            <a:pPr marL="109728" indent="0">
              <a:buNone/>
            </a:pPr>
            <a:endParaRPr lang="en-GB" sz="28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t</a:t>
            </a:r>
            <a:r>
              <a:rPr lang="en-GB" sz="2800" dirty="0" smtClean="0"/>
              <a:t>eacher assessment forms the final judgement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 </a:t>
            </a:r>
            <a:r>
              <a:rPr lang="en-GB" sz="3200" dirty="0"/>
              <a:t>KS1 SATs </a:t>
            </a:r>
            <a:r>
              <a:rPr lang="en-GB" sz="3200" dirty="0" smtClean="0"/>
              <a:t>for English 2018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828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Writing: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there is Grammar, Punctuation and Spelling Test where the emphasis is on technical aspects of grammar-this is currently optional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 written task has been removed and writing will be assessed through teacher assessment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e</a:t>
            </a:r>
            <a:r>
              <a:rPr lang="en-GB" dirty="0" smtClean="0"/>
              <a:t>xemplification materials to support TA have  been published by the STA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g</a:t>
            </a:r>
            <a:r>
              <a:rPr lang="en-GB" dirty="0" smtClean="0"/>
              <a:t>reater emphasis on handwriting and spelling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464646"/>
                </a:solidFill>
              </a:rPr>
              <a:t>KS1 </a:t>
            </a:r>
            <a:r>
              <a:rPr lang="en-GB" sz="3200" dirty="0">
                <a:solidFill>
                  <a:srgbClr val="464646"/>
                </a:solidFill>
              </a:rPr>
              <a:t>SATs for English </a:t>
            </a:r>
            <a:r>
              <a:rPr lang="en-GB" sz="3200" dirty="0" smtClean="0">
                <a:solidFill>
                  <a:srgbClr val="464646"/>
                </a:solidFill>
              </a:rPr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8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 maths tests comprise of two components: an </a:t>
            </a:r>
            <a:r>
              <a:rPr lang="en-GB" u="sng" dirty="0" smtClean="0"/>
              <a:t>arithmetic paper </a:t>
            </a:r>
            <a:r>
              <a:rPr lang="en-GB" dirty="0" smtClean="0"/>
              <a:t>and a </a:t>
            </a:r>
            <a:r>
              <a:rPr lang="en-GB" u="sng" dirty="0" smtClean="0"/>
              <a:t>reasoning paper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i="1" dirty="0" smtClean="0"/>
              <a:t>arithmetic</a:t>
            </a:r>
            <a:r>
              <a:rPr lang="en-GB" dirty="0" smtClean="0"/>
              <a:t> paper is designed to assess children’s confidence and mathematical fluency with whole numbers, place-value and counting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i="1" dirty="0" smtClean="0"/>
              <a:t>reasoning </a:t>
            </a:r>
            <a:r>
              <a:rPr lang="en-GB" dirty="0" smtClean="0"/>
              <a:t>element assesses children’s mathematical fluency, problem solving and reasoning skills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464646"/>
                </a:solidFill>
              </a:rPr>
              <a:t> </a:t>
            </a:r>
            <a:r>
              <a:rPr lang="en-GB" sz="3200" dirty="0">
                <a:solidFill>
                  <a:srgbClr val="464646"/>
                </a:solidFill>
              </a:rPr>
              <a:t>KS1 SATs for </a:t>
            </a:r>
            <a:r>
              <a:rPr lang="en-GB" sz="3200" dirty="0" smtClean="0">
                <a:solidFill>
                  <a:srgbClr val="464646"/>
                </a:solidFill>
              </a:rPr>
              <a:t>Maths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0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884</Words>
  <Application>Microsoft Office PowerPoint</Application>
  <PresentationFormat>On-screen Show (4:3)</PresentationFormat>
  <Paragraphs>98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Key Stage 1 SATs Information Evening For Parents</vt:lpstr>
      <vt:lpstr>Aims of the session:</vt:lpstr>
      <vt:lpstr>The New National Curriculum</vt:lpstr>
      <vt:lpstr>Example of Greater Depth in Maths</vt:lpstr>
      <vt:lpstr>Changes to Assessment</vt:lpstr>
      <vt:lpstr> KS1 SATs 2018</vt:lpstr>
      <vt:lpstr> KS1 SATs for English 2018</vt:lpstr>
      <vt:lpstr>KS1 SATs for English 2018</vt:lpstr>
      <vt:lpstr> KS1 SATs for Maths 2018</vt:lpstr>
      <vt:lpstr>Making a judgement </vt:lpstr>
      <vt:lpstr>Implications for our children</vt:lpstr>
      <vt:lpstr>Ways to support your child at home with Reading</vt:lpstr>
      <vt:lpstr>Ways to support your child at home with Writing</vt:lpstr>
      <vt:lpstr>Ways to support your child at home with Maths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Stage 1 SATs Information Evening For Parents</dc:title>
  <dc:creator>suematt</dc:creator>
  <cp:lastModifiedBy>Windows User</cp:lastModifiedBy>
  <cp:revision>17</cp:revision>
  <cp:lastPrinted>2018-04-12T13:13:46Z</cp:lastPrinted>
  <dcterms:created xsi:type="dcterms:W3CDTF">2016-02-27T15:27:04Z</dcterms:created>
  <dcterms:modified xsi:type="dcterms:W3CDTF">2018-05-08T12:24:55Z</dcterms:modified>
</cp:coreProperties>
</file>